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1pPr>
    <a:lvl2pPr marL="0" marR="0" indent="4572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2pPr>
    <a:lvl3pPr marL="0" marR="0" indent="9144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3pPr>
    <a:lvl4pPr marL="0" marR="0" indent="13716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4pPr>
    <a:lvl5pPr marL="0" marR="0" indent="18288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5pPr>
    <a:lvl6pPr marL="0" marR="0" indent="22860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6pPr>
    <a:lvl7pPr marL="0" marR="0" indent="27432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7pPr>
    <a:lvl8pPr marL="0" marR="0" indent="32004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8pPr>
    <a:lvl9pPr marL="0" marR="0" indent="36576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217956"/>
              <a:satOff val="14368"/>
              <a:lumOff val="17764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CEEEE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571091"/>
              <a:satOff val="15926"/>
              <a:lumOff val="22314"/>
            </a:schemeClr>
          </a:solidFill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45B43B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45B43B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9036"/>
              <a:lumOff val="17111"/>
            </a:schemeClr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BD17"/>
          </a:solidFill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FBD17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8A2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CEEEF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32C5B9"/>
          </a:solidFill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2">
                  <a:hueOff val="240640"/>
                  <a:satOff val="2542"/>
                  <a:lumOff val="-13198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chemeClr val="accent2">
              <a:hueOff val="240640"/>
              <a:satOff val="2542"/>
              <a:lumOff val="-13198"/>
            </a:schemeClr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F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1219200" y="11986162"/>
            <a:ext cx="21945599" cy="605791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29" sz="3000"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1219200" y="3543300"/>
            <a:ext cx="21945600" cy="4267200"/>
          </a:xfrm>
          <a:prstGeom prst="rect">
            <a:avLst/>
          </a:prstGeom>
        </p:spPr>
        <p:txBody>
          <a:bodyPr anchor="b"/>
          <a:lstStyle>
            <a:lvl1pPr>
              <a:defRPr spc="-128" sz="12800"/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1219200" y="7567579"/>
            <a:ext cx="21945600" cy="225059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latin typeface="Graphik Semibold"/>
                <a:ea typeface="Graphik Semibold"/>
                <a:cs typeface="Graphik Semibold"/>
                <a:sym typeface="Graphik Semibold"/>
              </a:defRPr>
            </a:lvl1pPr>
            <a:lvl2pPr marL="0" indent="4572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latin typeface="Graphik Semibold"/>
                <a:ea typeface="Graphik Semibold"/>
                <a:cs typeface="Graphik Semibold"/>
                <a:sym typeface="Graphik Semibold"/>
              </a:defRPr>
            </a:lvl2pPr>
            <a:lvl3pPr marL="0" indent="9144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latin typeface="Graphik Semibold"/>
                <a:ea typeface="Graphik Semibold"/>
                <a:cs typeface="Graphik Semibold"/>
                <a:sym typeface="Graphik Semibold"/>
              </a:defRPr>
            </a:lvl3pPr>
            <a:lvl4pPr marL="0" indent="13716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latin typeface="Graphik Semibold"/>
                <a:ea typeface="Graphik Semibold"/>
                <a:cs typeface="Graphik Semibold"/>
                <a:sym typeface="Graphik Semibold"/>
              </a:defRPr>
            </a:lvl4pPr>
            <a:lvl5pPr marL="0" indent="18288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latin typeface="Graphik Semibold"/>
                <a:ea typeface="Graphik Semibold"/>
                <a:cs typeface="Graphik Semibold"/>
                <a:sym typeface="Graphik Semibold"/>
              </a:defRPr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idx="1" hasCustomPrompt="1"/>
          </p:nvPr>
        </p:nvSpPr>
        <p:spPr>
          <a:xfrm>
            <a:off x="1219200" y="3251200"/>
            <a:ext cx="21945600" cy="6604000"/>
          </a:xfrm>
          <a:prstGeom prst="rect">
            <a:avLst/>
          </a:prstGeom>
        </p:spPr>
        <p:txBody>
          <a:bodyPr anchor="ctr"/>
          <a:lstStyle>
            <a:lvl1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1pPr>
            <a:lvl2pPr marL="0" indent="4572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2pPr>
            <a:lvl3pPr marL="0" indent="9144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3pPr>
            <a:lvl4pPr marL="0" indent="13716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4pPr>
            <a:lvl5pPr marL="0" indent="18288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Fact information"/>
          <p:cNvSpPr txBox="1"/>
          <p:nvPr>
            <p:ph type="body" sz="quarter" idx="21" hasCustomPrompt="1"/>
          </p:nvPr>
        </p:nvSpPr>
        <p:spPr>
          <a:xfrm>
            <a:off x="1219200" y="8462239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Fact information</a:t>
            </a:r>
          </a:p>
        </p:txBody>
      </p:sp>
      <p:sp>
        <p:nvSpPr>
          <p:cNvPr id="107" name="Body Level One…"/>
          <p:cNvSpPr txBox="1"/>
          <p:nvPr>
            <p:ph type="body" sz="half" idx="1" hasCustomPrompt="1"/>
          </p:nvPr>
        </p:nvSpPr>
        <p:spPr>
          <a:xfrm>
            <a:off x="1219200" y="4214484"/>
            <a:ext cx="21945600" cy="4269708"/>
          </a:xfrm>
          <a:prstGeom prst="rect">
            <a:avLst/>
          </a:prstGeom>
        </p:spPr>
        <p:txBody>
          <a:bodyPr anchor="b"/>
          <a:lstStyle>
            <a:lvl1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1pPr>
            <a:lvl2pPr marL="0" indent="4572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2pPr>
            <a:lvl3pPr marL="0" indent="9144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3pPr>
            <a:lvl4pPr marL="0" indent="13716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4pPr>
            <a:lvl5pPr marL="0" indent="18288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21" hasCustomPrompt="1"/>
          </p:nvPr>
        </p:nvSpPr>
        <p:spPr>
          <a:xfrm>
            <a:off x="1219200" y="11100053"/>
            <a:ext cx="21945602" cy="832613"/>
          </a:xfrm>
          <a:prstGeom prst="rect">
            <a:avLst/>
          </a:prstGeom>
        </p:spPr>
        <p:txBody>
          <a:bodyPr anchor="ctr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Attribution</a:t>
            </a:r>
          </a:p>
        </p:txBody>
      </p:sp>
      <p:sp>
        <p:nvSpPr>
          <p:cNvPr id="116" name="Body Level One…"/>
          <p:cNvSpPr txBox="1"/>
          <p:nvPr>
            <p:ph type="body" sz="half" idx="1" hasCustomPrompt="1"/>
          </p:nvPr>
        </p:nvSpPr>
        <p:spPr>
          <a:xfrm>
            <a:off x="1219200" y="4178300"/>
            <a:ext cx="21945600" cy="4416425"/>
          </a:xfrm>
          <a:prstGeom prst="rect">
            <a:avLst/>
          </a:prstGeom>
        </p:spPr>
        <p:txBody>
          <a:bodyPr anchor="ctr"/>
          <a:lstStyle>
            <a:lvl1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1pPr>
            <a:lvl2pPr marL="0" indent="4572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2pPr>
            <a:lvl3pPr marL="0" indent="9144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3pPr>
            <a:lvl4pPr marL="0" indent="13716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4pPr>
            <a:lvl5pPr marL="0" indent="18288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941297804_1296x1457.jpg"/>
          <p:cNvSpPr/>
          <p:nvPr>
            <p:ph type="pic" sz="quarter" idx="21"/>
          </p:nvPr>
        </p:nvSpPr>
        <p:spPr>
          <a:xfrm>
            <a:off x="15744825" y="5581752"/>
            <a:ext cx="7365408" cy="82804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915009552_2264x1509.jpg"/>
          <p:cNvSpPr/>
          <p:nvPr>
            <p:ph type="pic" sz="quarter" idx="22"/>
          </p:nvPr>
        </p:nvSpPr>
        <p:spPr>
          <a:xfrm>
            <a:off x="15363825" y="1270000"/>
            <a:ext cx="8115300" cy="540900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740519873_3318x2212.jpg"/>
          <p:cNvSpPr/>
          <p:nvPr>
            <p:ph type="pic" idx="23"/>
          </p:nvPr>
        </p:nvSpPr>
        <p:spPr>
          <a:xfrm>
            <a:off x="-63500" y="1270000"/>
            <a:ext cx="16764000" cy="1117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740519873_3318x2212.jpg"/>
          <p:cNvSpPr/>
          <p:nvPr>
            <p:ph type="pic" idx="21"/>
          </p:nvPr>
        </p:nvSpPr>
        <p:spPr>
          <a:xfrm>
            <a:off x="1270000" y="-423334"/>
            <a:ext cx="21844000" cy="1456266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740519873_3318x2212.jpg"/>
          <p:cNvSpPr/>
          <p:nvPr>
            <p:ph type="pic" idx="21"/>
          </p:nvPr>
        </p:nvSpPr>
        <p:spPr>
          <a:xfrm>
            <a:off x="0" y="-1270000"/>
            <a:ext cx="24384000" cy="1625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1219200" y="3543300"/>
            <a:ext cx="21945600" cy="4267200"/>
          </a:xfrm>
          <a:prstGeom prst="rect">
            <a:avLst/>
          </a:prstGeom>
        </p:spPr>
        <p:txBody>
          <a:bodyPr anchor="b"/>
          <a:lstStyle>
            <a:lvl1pPr>
              <a:defRPr spc="-128" sz="12800">
                <a:solidFill>
                  <a:srgbClr val="FFFFFF"/>
                </a:solidFill>
              </a:defRPr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Body Level One…"/>
          <p:cNvSpPr txBox="1"/>
          <p:nvPr>
            <p:ph type="body" sz="quarter" idx="1" hasCustomPrompt="1"/>
          </p:nvPr>
        </p:nvSpPr>
        <p:spPr>
          <a:xfrm>
            <a:off x="1219200" y="7569200"/>
            <a:ext cx="21945600" cy="2252112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1pPr>
            <a:lvl2pPr marL="0" indent="4572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2pPr>
            <a:lvl3pPr marL="0" indent="9144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3pPr>
            <a:lvl4pPr marL="0" indent="13716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4pPr>
            <a:lvl5pPr marL="0" indent="18288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4" name="Author and Date"/>
          <p:cNvSpPr txBox="1"/>
          <p:nvPr>
            <p:ph type="body" sz="quarter" idx="22" hasCustomPrompt="1"/>
          </p:nvPr>
        </p:nvSpPr>
        <p:spPr>
          <a:xfrm>
            <a:off x="1219200" y="11988800"/>
            <a:ext cx="21945602" cy="605791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29" sz="30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pPr/>
            <a:r>
              <a:t>Author and Date</a:t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Title"/>
          <p:cNvSpPr txBox="1"/>
          <p:nvPr>
            <p:ph type="title" hasCustomPrompt="1"/>
          </p:nvPr>
        </p:nvSpPr>
        <p:spPr>
          <a:xfrm>
            <a:off x="1215495" y="4585102"/>
            <a:ext cx="9757338" cy="2540001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3" name="Image"/>
          <p:cNvSpPr/>
          <p:nvPr>
            <p:ph type="pic" idx="21"/>
          </p:nvPr>
        </p:nvSpPr>
        <p:spPr>
          <a:xfrm>
            <a:off x="9283700" y="1270000"/>
            <a:ext cx="16751300" cy="1117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4" name="Body Level One…"/>
          <p:cNvSpPr txBox="1"/>
          <p:nvPr>
            <p:ph type="body" sz="quarter" idx="1" hasCustomPrompt="1"/>
          </p:nvPr>
        </p:nvSpPr>
        <p:spPr>
          <a:xfrm>
            <a:off x="1219200" y="7016750"/>
            <a:ext cx="9753600" cy="5416550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  <a:lvl2pPr marL="0" indent="4572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2pPr>
            <a:lvl3pPr marL="0" indent="9144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3pPr>
            <a:lvl4pPr marL="0" indent="13716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4pPr>
            <a:lvl5pPr marL="0" indent="18288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3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4" name="Slide Subtitle"/>
          <p:cNvSpPr txBox="1"/>
          <p:nvPr>
            <p:ph type="body" sz="quarter" idx="21" hasCustomPrompt="1"/>
          </p:nvPr>
        </p:nvSpPr>
        <p:spPr>
          <a:xfrm>
            <a:off x="1219200" y="2384648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Slide Subtitle</a:t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xfrm>
            <a:off x="1219200" y="4013200"/>
            <a:ext cx="21945600" cy="8487148"/>
          </a:xfrm>
          <a:prstGeom prst="rect">
            <a:avLst/>
          </a:prstGeom>
        </p:spPr>
        <p:txBody>
          <a:bodyPr numCol="2" spcCol="2558384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Title"/>
          <p:cNvSpPr txBox="1"/>
          <p:nvPr>
            <p:ph type="title" hasCustomPrompt="1"/>
          </p:nvPr>
        </p:nvSpPr>
        <p:spPr>
          <a:xfrm>
            <a:off x="1219200" y="774700"/>
            <a:ext cx="9753600" cy="16002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1" name="Image"/>
          <p:cNvSpPr/>
          <p:nvPr>
            <p:ph type="pic" idx="21"/>
          </p:nvPr>
        </p:nvSpPr>
        <p:spPr>
          <a:xfrm>
            <a:off x="12192644" y="718588"/>
            <a:ext cx="10972801" cy="1232962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2" name="Slide Subtitle"/>
          <p:cNvSpPr txBox="1"/>
          <p:nvPr>
            <p:ph type="body" sz="quarter" idx="22" hasCustomPrompt="1"/>
          </p:nvPr>
        </p:nvSpPr>
        <p:spPr>
          <a:xfrm>
            <a:off x="1219200" y="2387600"/>
            <a:ext cx="9757569" cy="832612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Slide Subtitle</a:t>
            </a:r>
          </a:p>
        </p:txBody>
      </p:sp>
      <p:sp>
        <p:nvSpPr>
          <p:cNvPr id="63" name="Body Level One…"/>
          <p:cNvSpPr txBox="1"/>
          <p:nvPr>
            <p:ph type="body" sz="half" idx="1" hasCustomPrompt="1"/>
          </p:nvPr>
        </p:nvSpPr>
        <p:spPr>
          <a:xfrm>
            <a:off x="1219200" y="4023221"/>
            <a:ext cx="9757569" cy="8384679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xfrm>
            <a:off x="1200403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1219200" y="3242270"/>
            <a:ext cx="21945600" cy="6604001"/>
          </a:xfrm>
          <a:prstGeom prst="rect">
            <a:avLst/>
          </a:prstGeom>
        </p:spPr>
        <p:txBody>
          <a:bodyPr anchor="ctr"/>
          <a:lstStyle>
            <a:lvl1pPr>
              <a:defRPr spc="0" sz="12800"/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21" hasCustomPrompt="1"/>
          </p:nvPr>
        </p:nvSpPr>
        <p:spPr>
          <a:xfrm>
            <a:off x="1219200" y="2384648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Body Level One…"/>
          <p:cNvSpPr txBox="1"/>
          <p:nvPr>
            <p:ph type="body" idx="1" hasCustomPrompt="1"/>
          </p:nvPr>
        </p:nvSpPr>
        <p:spPr>
          <a:xfrm>
            <a:off x="1219200" y="4013200"/>
            <a:ext cx="21945600" cy="8385548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1pPr>
            <a:lvl2pPr marL="0" indent="45720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2pPr>
            <a:lvl3pPr marL="0" indent="91440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3pPr>
            <a:lvl4pPr marL="0" indent="137160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4pPr>
            <a:lvl5pPr marL="0" indent="182880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0" name="Agenda Subtitle"/>
          <p:cNvSpPr txBox="1"/>
          <p:nvPr>
            <p:ph type="body" sz="quarter" idx="21" hasCustomPrompt="1"/>
          </p:nvPr>
        </p:nvSpPr>
        <p:spPr>
          <a:xfrm>
            <a:off x="1219200" y="2387115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Agenda Subtitle</a:t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/>
          <p:nvPr>
            <p:ph type="title" hasCustomPrompt="1"/>
          </p:nvPr>
        </p:nvSpPr>
        <p:spPr>
          <a:xfrm>
            <a:off x="1219200" y="774700"/>
            <a:ext cx="21945600" cy="172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1219200" y="4013200"/>
            <a:ext cx="21948577" cy="848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997689" y="12700000"/>
            <a:ext cx="388621" cy="42926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lnSpc>
                <a:spcPct val="100000"/>
              </a:lnSpc>
              <a:defRPr sz="2000">
                <a:solidFill>
                  <a:srgbClr val="5E5E5E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1pPr>
      <a:lvl2pPr marL="0" marR="0" indent="4572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2pPr>
      <a:lvl3pPr marL="0" marR="0" indent="9144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3pPr>
      <a:lvl4pPr marL="0" marR="0" indent="13716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4pPr>
      <a:lvl5pPr marL="0" marR="0" indent="18288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5pPr>
      <a:lvl6pPr marL="0" marR="0" indent="22860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6pPr>
      <a:lvl7pPr marL="0" marR="0" indent="27432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7pPr>
      <a:lvl8pPr marL="0" marR="0" indent="32004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8pPr>
      <a:lvl9pPr marL="0" marR="0" indent="36576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9pPr>
    </p:titleStyle>
    <p:bodyStyle>
      <a:lvl1pPr marL="5461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1pPr>
      <a:lvl2pPr marL="10922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2pPr>
      <a:lvl3pPr marL="16383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3pPr>
      <a:lvl4pPr marL="21844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4pPr>
      <a:lvl5pPr marL="27305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5pPr>
      <a:lvl6pPr marL="32766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6pPr>
      <a:lvl7pPr marL="38227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7pPr>
      <a:lvl8pPr marL="43688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8pPr>
      <a:lvl9pPr marL="49149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Virginia Mental Health Servic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pc="-56" sz="5600"/>
            </a:lvl1pPr>
          </a:lstStyle>
          <a:p>
            <a:pPr/>
            <a:r>
              <a:t>Virginia Mental Health Services</a:t>
            </a:r>
          </a:p>
        </p:txBody>
      </p:sp>
      <p:sp>
        <p:nvSpPr>
          <p:cNvPr id="152" name="Department fo Behavioral Health and Developmental Services (DBHDS)"/>
          <p:cNvSpPr/>
          <p:nvPr/>
        </p:nvSpPr>
        <p:spPr>
          <a:xfrm>
            <a:off x="10655300" y="2730500"/>
            <a:ext cx="3874195" cy="1270000"/>
          </a:xfrm>
          <a:prstGeom prst="rect">
            <a:avLst/>
          </a:prstGeom>
          <a:solidFill>
            <a:srgbClr val="FFFB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825500">
              <a:lnSpc>
                <a:spcPct val="100000"/>
              </a:lnSpc>
              <a:defRPr b="1" sz="21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pPr/>
            <a:r>
              <a:t>Department fo Behavioral Health and Developmental Services (DBHDS) </a:t>
            </a:r>
          </a:p>
        </p:txBody>
      </p:sp>
      <p:sp>
        <p:nvSpPr>
          <p:cNvPr id="153" name="Eight State Hospitals"/>
          <p:cNvSpPr/>
          <p:nvPr/>
        </p:nvSpPr>
        <p:spPr>
          <a:xfrm>
            <a:off x="4662554" y="6223000"/>
            <a:ext cx="3874196" cy="1270000"/>
          </a:xfrm>
          <a:prstGeom prst="rect">
            <a:avLst/>
          </a:prstGeom>
          <a:solidFill>
            <a:srgbClr val="FFFB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825500">
              <a:lnSpc>
                <a:spcPct val="100000"/>
              </a:lnSpc>
              <a:defRPr b="1" sz="21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pPr/>
            <a:r>
              <a:t>Eight State Hospitals </a:t>
            </a:r>
          </a:p>
        </p:txBody>
      </p:sp>
      <p:sp>
        <p:nvSpPr>
          <p:cNvPr id="154" name="Behavioral Rehabilitation Center (SVP)"/>
          <p:cNvSpPr/>
          <p:nvPr/>
        </p:nvSpPr>
        <p:spPr>
          <a:xfrm>
            <a:off x="4662554" y="8585200"/>
            <a:ext cx="3874196" cy="1270000"/>
          </a:xfrm>
          <a:prstGeom prst="rect">
            <a:avLst/>
          </a:prstGeom>
          <a:solidFill>
            <a:srgbClr val="FFFB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825500">
              <a:lnSpc>
                <a:spcPct val="100000"/>
              </a:lnSpc>
              <a:defRPr b="1" sz="21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pPr/>
            <a:r>
              <a:t>Behavioral Rehabilitation Center (SVP) </a:t>
            </a:r>
          </a:p>
        </p:txBody>
      </p:sp>
      <p:sp>
        <p:nvSpPr>
          <p:cNvPr id="155" name="39 Community Services Boards (CSB) &amp; One Behavioral Health Authority…"/>
          <p:cNvSpPr/>
          <p:nvPr/>
        </p:nvSpPr>
        <p:spPr>
          <a:xfrm>
            <a:off x="10652379" y="5911730"/>
            <a:ext cx="3874195" cy="3133756"/>
          </a:xfrm>
          <a:prstGeom prst="rect">
            <a:avLst/>
          </a:prstGeom>
          <a:solidFill>
            <a:srgbClr val="D4FB7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defTabSz="825500">
              <a:lnSpc>
                <a:spcPct val="100000"/>
              </a:lnSpc>
              <a:defRPr b="1" sz="2100">
                <a:latin typeface="Graphik"/>
                <a:ea typeface="Graphik"/>
                <a:cs typeface="Graphik"/>
                <a:sym typeface="Graphik"/>
              </a:defRPr>
            </a:pPr>
            <a:r>
              <a:t>39 Community Services Boards (CSB) &amp; One Behavioral Health Authority</a:t>
            </a:r>
          </a:p>
          <a:p>
            <a:pPr defTabSz="825500">
              <a:lnSpc>
                <a:spcPct val="100000"/>
              </a:lnSpc>
              <a:defRPr b="1" sz="1700">
                <a:latin typeface="Graphik"/>
                <a:ea typeface="Graphik"/>
                <a:cs typeface="Graphik"/>
                <a:sym typeface="Graphik"/>
              </a:defRPr>
            </a:pPr>
            <a:r>
              <a:t>Single points of entry into the public MH,DD, and SA services system; Provide and contract for community-based services, and coordinate services - 128,000 patients in 2020</a:t>
            </a:r>
          </a:p>
        </p:txBody>
      </p:sp>
      <p:sp>
        <p:nvSpPr>
          <p:cNvPr id="156" name="CSB Services and Supports…"/>
          <p:cNvSpPr/>
          <p:nvPr/>
        </p:nvSpPr>
        <p:spPr>
          <a:xfrm>
            <a:off x="9951491" y="10654407"/>
            <a:ext cx="5281812" cy="2271515"/>
          </a:xfrm>
          <a:prstGeom prst="rect">
            <a:avLst/>
          </a:prstGeom>
          <a:solidFill>
            <a:srgbClr val="D4FB7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defTabSz="825500">
              <a:lnSpc>
                <a:spcPct val="100000"/>
              </a:lnSpc>
              <a:defRPr b="1" sz="2100">
                <a:latin typeface="Graphik"/>
                <a:ea typeface="Graphik"/>
                <a:cs typeface="Graphik"/>
                <a:sym typeface="Graphik"/>
              </a:defRPr>
            </a:pPr>
            <a:r>
              <a:t>CSB Services and Supports</a:t>
            </a:r>
          </a:p>
          <a:p>
            <a:pPr defTabSz="825500">
              <a:lnSpc>
                <a:spcPct val="100000"/>
              </a:lnSpc>
              <a:defRPr b="1" sz="1700">
                <a:latin typeface="Graphik"/>
                <a:ea typeface="Graphik"/>
                <a:cs typeface="Graphik"/>
                <a:sym typeface="Graphik"/>
              </a:defRPr>
            </a:pPr>
            <a:r>
              <a:t>Emergency, Local inpatient, Outpatient, Case Management, Day Support, Employment, Residential, Prevention, Early Intervention, Assessment and Evaluation, Motivational Treatment, Consumer Monitoring, and Consumer-Run Services</a:t>
            </a:r>
          </a:p>
        </p:txBody>
      </p:sp>
      <p:sp>
        <p:nvSpPr>
          <p:cNvPr id="157" name="Line"/>
          <p:cNvSpPr/>
          <p:nvPr/>
        </p:nvSpPr>
        <p:spPr>
          <a:xfrm>
            <a:off x="12592397" y="4486275"/>
            <a:ext cx="1" cy="1119996"/>
          </a:xfrm>
          <a:prstGeom prst="lin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58" name="Line"/>
          <p:cNvSpPr/>
          <p:nvPr/>
        </p:nvSpPr>
        <p:spPr>
          <a:xfrm flipH="1">
            <a:off x="8518801" y="4663438"/>
            <a:ext cx="1906489" cy="768252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59" name="Line"/>
          <p:cNvSpPr/>
          <p:nvPr/>
        </p:nvSpPr>
        <p:spPr>
          <a:xfrm>
            <a:off x="12592397" y="9332366"/>
            <a:ext cx="1" cy="1119996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60" name="Training Centers…"/>
          <p:cNvSpPr/>
          <p:nvPr/>
        </p:nvSpPr>
        <p:spPr>
          <a:xfrm>
            <a:off x="16326197" y="6068907"/>
            <a:ext cx="3874195" cy="1270001"/>
          </a:xfrm>
          <a:prstGeom prst="rect">
            <a:avLst/>
          </a:prstGeom>
          <a:solidFill>
            <a:srgbClr val="FFFB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defTabSz="825500">
              <a:lnSpc>
                <a:spcPct val="100000"/>
              </a:lnSpc>
              <a:defRPr b="1" sz="2100">
                <a:latin typeface="Graphik"/>
                <a:ea typeface="Graphik"/>
                <a:cs typeface="Graphik"/>
                <a:sym typeface="Graphik"/>
              </a:defRPr>
            </a:pPr>
            <a:r>
              <a:t>Training Centers</a:t>
            </a:r>
          </a:p>
          <a:p>
            <a:pPr defTabSz="825500">
              <a:lnSpc>
                <a:spcPct val="100000"/>
              </a:lnSpc>
              <a:defRPr sz="1500">
                <a:latin typeface="Graphik"/>
                <a:ea typeface="Graphik"/>
                <a:cs typeface="Graphik"/>
                <a:sym typeface="Graphik"/>
              </a:defRPr>
            </a:pPr>
            <a:r>
              <a:t>Provide Residential ICF/IDD Care, Skilled Nursing, Specialized Training</a:t>
            </a:r>
          </a:p>
        </p:txBody>
      </p:sp>
      <p:sp>
        <p:nvSpPr>
          <p:cNvPr id="161" name="Hiram Davis Medical Center"/>
          <p:cNvSpPr/>
          <p:nvPr/>
        </p:nvSpPr>
        <p:spPr>
          <a:xfrm>
            <a:off x="16326197" y="8672165"/>
            <a:ext cx="3874195" cy="562670"/>
          </a:xfrm>
          <a:prstGeom prst="rect">
            <a:avLst/>
          </a:prstGeom>
          <a:solidFill>
            <a:srgbClr val="FFFB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825500">
              <a:lnSpc>
                <a:spcPct val="100000"/>
              </a:lnSpc>
              <a:defRPr b="1" sz="21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pPr/>
            <a:r>
              <a:t>Hiram Davis Medical Center</a:t>
            </a:r>
          </a:p>
        </p:txBody>
      </p:sp>
      <p:sp>
        <p:nvSpPr>
          <p:cNvPr id="162" name="Line"/>
          <p:cNvSpPr/>
          <p:nvPr/>
        </p:nvSpPr>
        <p:spPr>
          <a:xfrm>
            <a:off x="14539942" y="4350661"/>
            <a:ext cx="1918393" cy="1132092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63" name="Peer-Provided and Consumer-run Services Not Funded by CSBs"/>
          <p:cNvSpPr/>
          <p:nvPr/>
        </p:nvSpPr>
        <p:spPr>
          <a:xfrm>
            <a:off x="16173797" y="10469364"/>
            <a:ext cx="3874195" cy="1270001"/>
          </a:xfrm>
          <a:prstGeom prst="rect">
            <a:avLst/>
          </a:prstGeom>
          <a:solidFill>
            <a:srgbClr val="00FD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825500">
              <a:lnSpc>
                <a:spcPct val="100000"/>
              </a:lnSpc>
              <a:defRPr b="1" sz="21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pPr/>
            <a:r>
              <a:t>Peer-Provided and Consumer-run Services Not Funded by CSBs</a:t>
            </a:r>
          </a:p>
        </p:txBody>
      </p:sp>
      <p:sp>
        <p:nvSpPr>
          <p:cNvPr id="164" name="Line"/>
          <p:cNvSpPr/>
          <p:nvPr/>
        </p:nvSpPr>
        <p:spPr>
          <a:xfrm flipH="1">
            <a:off x="9318575" y="8943975"/>
            <a:ext cx="1467397" cy="1467397"/>
          </a:xfrm>
          <a:prstGeom prst="lin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  <a:headEnd type="triangle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65" name="Pre-admission screening and discharge planning"/>
          <p:cNvSpPr/>
          <p:nvPr/>
        </p:nvSpPr>
        <p:spPr>
          <a:xfrm>
            <a:off x="14760599" y="7441797"/>
            <a:ext cx="1467397" cy="18623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1130300">
              <a:lnSpc>
                <a:spcPct val="100000"/>
              </a:lnSpc>
              <a:defRPr b="1" sz="16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pPr/>
            <a:r>
              <a:t>Pre-admission screening and discharge planning </a:t>
            </a:r>
          </a:p>
        </p:txBody>
      </p:sp>
      <p:sp>
        <p:nvSpPr>
          <p:cNvPr id="166" name="Pre-admission screening and discharge planning"/>
          <p:cNvSpPr/>
          <p:nvPr/>
        </p:nvSpPr>
        <p:spPr>
          <a:xfrm>
            <a:off x="9021790" y="7115877"/>
            <a:ext cx="1467397" cy="18694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1130300">
              <a:lnSpc>
                <a:spcPct val="100000"/>
              </a:lnSpc>
              <a:defRPr b="1" sz="16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pPr/>
            <a:r>
              <a:t>Pre-admission screening and discharge planning </a:t>
            </a:r>
          </a:p>
        </p:txBody>
      </p:sp>
      <p:sp>
        <p:nvSpPr>
          <p:cNvPr id="167" name="Licensed private providers that may or may not be Funded by CSBs"/>
          <p:cNvSpPr/>
          <p:nvPr/>
        </p:nvSpPr>
        <p:spPr>
          <a:xfrm>
            <a:off x="4662554" y="10469364"/>
            <a:ext cx="3874196" cy="1270001"/>
          </a:xfrm>
          <a:prstGeom prst="rect">
            <a:avLst/>
          </a:prstGeom>
          <a:solidFill>
            <a:srgbClr val="00FD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825500">
              <a:lnSpc>
                <a:spcPct val="100000"/>
              </a:lnSpc>
              <a:defRPr b="1" sz="21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pPr/>
            <a:r>
              <a:t>Licensed private providers that may or may not be Funded by CSBs</a:t>
            </a:r>
          </a:p>
        </p:txBody>
      </p:sp>
      <p:sp>
        <p:nvSpPr>
          <p:cNvPr id="168" name="Line"/>
          <p:cNvSpPr/>
          <p:nvPr/>
        </p:nvSpPr>
        <p:spPr>
          <a:xfrm flipH="1">
            <a:off x="9057716" y="6858000"/>
            <a:ext cx="1467397" cy="1"/>
          </a:xfrm>
          <a:prstGeom prst="lin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  <a:headEnd type="triangle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69" name="Line"/>
          <p:cNvSpPr/>
          <p:nvPr/>
        </p:nvSpPr>
        <p:spPr>
          <a:xfrm>
            <a:off x="14786682" y="9195160"/>
            <a:ext cx="1261020" cy="1261021"/>
          </a:xfrm>
          <a:prstGeom prst="lin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  <a:headEnd type="triangle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70" name="Line"/>
          <p:cNvSpPr/>
          <p:nvPr/>
        </p:nvSpPr>
        <p:spPr>
          <a:xfrm>
            <a:off x="14847230" y="7376068"/>
            <a:ext cx="1294135" cy="1"/>
          </a:xfrm>
          <a:prstGeom prst="lin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  <a:headEnd type="triangle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71" name="Line"/>
          <p:cNvSpPr/>
          <p:nvPr/>
        </p:nvSpPr>
        <p:spPr>
          <a:xfrm>
            <a:off x="18263294" y="2805502"/>
            <a:ext cx="1294135" cy="1"/>
          </a:xfrm>
          <a:prstGeom prst="lin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72" name="Non-operational relationships"/>
          <p:cNvSpPr/>
          <p:nvPr/>
        </p:nvSpPr>
        <p:spPr>
          <a:xfrm>
            <a:off x="16678299" y="2082397"/>
            <a:ext cx="1467397" cy="14462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1130300">
              <a:lnSpc>
                <a:spcPct val="100000"/>
              </a:lnSpc>
              <a:defRPr b="1" sz="16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pPr/>
            <a:r>
              <a:t>Non-operational relationships</a:t>
            </a:r>
          </a:p>
        </p:txBody>
      </p:sp>
      <p:sp>
        <p:nvSpPr>
          <p:cNvPr id="173" name="Operational relationships"/>
          <p:cNvSpPr/>
          <p:nvPr/>
        </p:nvSpPr>
        <p:spPr>
          <a:xfrm>
            <a:off x="16678299" y="3289440"/>
            <a:ext cx="1467397" cy="14462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1130300">
              <a:lnSpc>
                <a:spcPct val="100000"/>
              </a:lnSpc>
              <a:defRPr b="1" sz="16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pPr/>
            <a:r>
              <a:t>Operational relationships</a:t>
            </a:r>
          </a:p>
        </p:txBody>
      </p:sp>
      <p:sp>
        <p:nvSpPr>
          <p:cNvPr id="174" name="Line"/>
          <p:cNvSpPr/>
          <p:nvPr/>
        </p:nvSpPr>
        <p:spPr>
          <a:xfrm>
            <a:off x="18263294" y="4012545"/>
            <a:ext cx="1294135" cy="1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3_ClassicWhite">
  <a:themeElements>
    <a:clrScheme name="23_Clas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3E74D1"/>
      </a:accent1>
      <a:accent2>
        <a:srgbClr val="33C5B9"/>
      </a:accent2>
      <a:accent3>
        <a:srgbClr val="45B53C"/>
      </a:accent3>
      <a:accent4>
        <a:srgbClr val="FFBD16"/>
      </a:accent4>
      <a:accent5>
        <a:srgbClr val="E22146"/>
      </a:accent5>
      <a:accent6>
        <a:srgbClr val="836BB7"/>
      </a:accent6>
      <a:hlink>
        <a:srgbClr val="0000FF"/>
      </a:hlink>
      <a:folHlink>
        <a:srgbClr val="FF00FF"/>
      </a:folHlink>
    </a:clrScheme>
    <a:fontScheme name="23_ClassicWhite">
      <a:majorFont>
        <a:latin typeface="Canela Bold"/>
        <a:ea typeface="Canela Bold"/>
        <a:cs typeface="Canela Bold"/>
      </a:majorFont>
      <a:minorFont>
        <a:latin typeface="Canela Bold"/>
        <a:ea typeface="Canela Bold"/>
        <a:cs typeface="Canela Bold"/>
      </a:minorFont>
    </a:fontScheme>
    <a:fmtScheme name="23_Clas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11303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400" rtl="0" fontAlgn="auto" latinLnBrk="0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nela Text Regular"/>
            <a:ea typeface="Canela Text Regular"/>
            <a:cs typeface="Canela Text Regular"/>
            <a:sym typeface="Canela T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3_ClassicWhite">
  <a:themeElements>
    <a:clrScheme name="23_Clas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3E74D1"/>
      </a:accent1>
      <a:accent2>
        <a:srgbClr val="33C5B9"/>
      </a:accent2>
      <a:accent3>
        <a:srgbClr val="45B53C"/>
      </a:accent3>
      <a:accent4>
        <a:srgbClr val="FFBD16"/>
      </a:accent4>
      <a:accent5>
        <a:srgbClr val="E22146"/>
      </a:accent5>
      <a:accent6>
        <a:srgbClr val="836BB7"/>
      </a:accent6>
      <a:hlink>
        <a:srgbClr val="0000FF"/>
      </a:hlink>
      <a:folHlink>
        <a:srgbClr val="FF00FF"/>
      </a:folHlink>
    </a:clrScheme>
    <a:fontScheme name="23_ClassicWhite">
      <a:majorFont>
        <a:latin typeface="Canela Bold"/>
        <a:ea typeface="Canela Bold"/>
        <a:cs typeface="Canela Bold"/>
      </a:majorFont>
      <a:minorFont>
        <a:latin typeface="Canela Bold"/>
        <a:ea typeface="Canela Bold"/>
        <a:cs typeface="Canela Bold"/>
      </a:minorFont>
    </a:fontScheme>
    <a:fmtScheme name="23_Clas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11303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400" rtl="0" fontAlgn="auto" latinLnBrk="0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nela Text Regular"/>
            <a:ea typeface="Canela Text Regular"/>
            <a:cs typeface="Canela Text Regular"/>
            <a:sym typeface="Canela T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